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</p:sldIdLst>
  <p:sldSz cx="18288000" cy="10287000"/>
  <p:notesSz cx="6858000" cy="9144000"/>
  <p:embeddedFontLst>
    <p:embeddedFont>
      <p:font typeface="Montserrat Classic" panose="020B0604020202020204" charset="0"/>
      <p:regular r:id="rId26"/>
    </p:embeddedFont>
    <p:embeddedFont>
      <p:font typeface="Canva Sans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</p:embeddedFont>
    <p:embeddedFont>
      <p:font typeface="Open Sans Bold" panose="020B0604020202020204" charset="0"/>
      <p:regular r:id="rId33"/>
    </p:embeddedFont>
    <p:embeddedFont>
      <p:font typeface="Montserrat Classic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3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5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9.sv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111642">
            <a:off x="14092878" y="-444474"/>
            <a:ext cx="10443683" cy="848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583319" y="10001061"/>
            <a:ext cx="9727319" cy="3106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520192"/>
            <a:ext cx="8544752" cy="212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7"/>
              </a:lnSpc>
            </a:pPr>
            <a:r>
              <a:rPr lang="en-US" sz="8199">
                <a:solidFill>
                  <a:srgbClr val="004AAD"/>
                </a:solidFill>
                <a:latin typeface="Montserrat Classic Bold"/>
              </a:rPr>
              <a:t>ML PROJECT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89095"/>
            <a:ext cx="12370099" cy="306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8000">
                <a:solidFill>
                  <a:srgbClr val="2BB4D4"/>
                </a:solidFill>
                <a:latin typeface="Montserrat Classic Bold"/>
              </a:rPr>
              <a:t>FAKE NEWS DETECTION USING</a:t>
            </a:r>
          </a:p>
          <a:p>
            <a:pPr>
              <a:lnSpc>
                <a:spcPts val="7920"/>
              </a:lnSpc>
            </a:pPr>
            <a:r>
              <a:rPr lang="en-US" sz="8000">
                <a:solidFill>
                  <a:srgbClr val="2BB4D4"/>
                </a:solidFill>
                <a:latin typeface="Montserrat Classic Bold"/>
              </a:rPr>
              <a:t>ML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75054" y="9350213"/>
            <a:ext cx="26416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41517"/>
            <a:ext cx="96393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11"/>
              </a:lnSpc>
            </a:pPr>
            <a:r>
              <a:rPr lang="en-US" sz="5062" dirty="0" smtClean="0">
                <a:solidFill>
                  <a:srgbClr val="004AAD"/>
                </a:solidFill>
                <a:latin typeface="Montserrat Classic Bold"/>
              </a:rPr>
              <a:t>GROUP Name: -Dynamic Duo </a:t>
            </a:r>
            <a:endParaRPr lang="en-US" sz="5062" dirty="0">
              <a:solidFill>
                <a:srgbClr val="004AAD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525861">
            <a:off x="11773103" y="-590560"/>
            <a:ext cx="13709384" cy="137093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1028700" y="2451326"/>
            <a:ext cx="1992833" cy="8984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0364" y="2592123"/>
            <a:ext cx="1809504" cy="55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</a:pPr>
            <a:r>
              <a:rPr lang="en-US" sz="3241">
                <a:solidFill>
                  <a:srgbClr val="2E2E2E"/>
                </a:solidFill>
                <a:latin typeface="Montserrat Classic Bold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8804" y="2544498"/>
            <a:ext cx="4906787" cy="112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We use Grid Search to find the best hyperparameters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04825"/>
            <a:ext cx="711054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ML MODELS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8532740" flipH="1">
            <a:off x="-3625527" y="9139690"/>
            <a:ext cx="6729406" cy="546917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1028700" y="4871201"/>
            <a:ext cx="1975420" cy="8905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19563" y="5019711"/>
            <a:ext cx="1793694" cy="5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212">
                <a:solidFill>
                  <a:srgbClr val="2E2E2E"/>
                </a:solidFill>
                <a:latin typeface="Montserrat Classic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4759" y="4198360"/>
            <a:ext cx="4906787" cy="229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We report the accuracies and loss curves for various ML models like  SVM, Neural networks etc.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942746" y="7640060"/>
            <a:ext cx="1975420" cy="89056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33609" y="7788570"/>
            <a:ext cx="1793694" cy="5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212">
                <a:solidFill>
                  <a:srgbClr val="2E2E2E"/>
                </a:solidFill>
                <a:latin typeface="Montserrat Classic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68804" y="6967219"/>
            <a:ext cx="4906787" cy="229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The results are for TF-IDF in NLP without considering the party and speaker name.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00775" y="9350213"/>
            <a:ext cx="612726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843297"/>
            <a:ext cx="8930036" cy="69605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11782" y="8257434"/>
            <a:ext cx="1546398" cy="15463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GAUSSIAN NAIVE BAYES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Gaussian Naive Bayes is 58.09%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41886" y="9401478"/>
            <a:ext cx="52833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3103851"/>
            <a:ext cx="8463784" cy="65894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73978" y="8540255"/>
            <a:ext cx="1436091" cy="14360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LOGISTIC REGRESSION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Logistic Regression is 61.74%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77373" y="9290909"/>
            <a:ext cx="53657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565" y="2935749"/>
            <a:ext cx="9062811" cy="7029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889094" y="7967589"/>
            <a:ext cx="1748809" cy="17488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DECISION TREE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the Decision Tree is 56.91%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9588" y="9290909"/>
            <a:ext cx="55214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818983"/>
            <a:ext cx="8862141" cy="69818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828956" y="7967807"/>
            <a:ext cx="1833002" cy="1833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RANDOM FOREST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Random Forest is 59.57%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3413" y="9290909"/>
            <a:ext cx="56449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896318"/>
            <a:ext cx="8872843" cy="68825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057481" y="8150316"/>
            <a:ext cx="1628533" cy="16285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ADABOOST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Adaboost is 58.93%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6948" y="9290909"/>
            <a:ext cx="55742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511" y="2897230"/>
            <a:ext cx="8730445" cy="68780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16238" y="7846079"/>
            <a:ext cx="1929223" cy="19292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SVM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SVM is 59.34%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53972" y="9290909"/>
            <a:ext cx="583374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5121" y="3103851"/>
            <a:ext cx="8358879" cy="65739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32735" y="7916925"/>
            <a:ext cx="1760836" cy="17608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is 58.95%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91154" y="9290909"/>
            <a:ext cx="50900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7285" y="2845065"/>
            <a:ext cx="8685656" cy="68309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986167" y="7903959"/>
            <a:ext cx="1772013" cy="17720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 WITH PCA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along with PCA is 57.70%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3681" y="9290909"/>
            <a:ext cx="56395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766807">
            <a:off x="15568076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602"/>
          <a:stretch>
            <a:fillRect/>
          </a:stretch>
        </p:blipFill>
        <p:spPr>
          <a:xfrm>
            <a:off x="759038" y="2845065"/>
            <a:ext cx="8757503" cy="69291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995285" y="8227805"/>
            <a:ext cx="1546398" cy="15463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 WITH TSNE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along with TSNE is 55.27%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54106" y="9290909"/>
            <a:ext cx="58310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085749">
            <a:off x="-13598870" y="-2029178"/>
            <a:ext cx="14345355" cy="143453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1799293">
            <a:off x="16358122" y="-4499005"/>
            <a:ext cx="6885296" cy="110554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2737" y="954488"/>
            <a:ext cx="827126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MOTIVATION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2737" y="3009029"/>
            <a:ext cx="14994562" cy="5822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Fake News is a challenging problem in today's times.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Social Media websites are flooded with much misinformation, which can prove fatal.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Twitter particularly struggles with the fake news problem.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However, there is a certain regular pattern in fake news. Some individuals are more likely to spread fake news.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We can use Machine Learning to identify such patterns and try to predict fake news.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70937" y="9350213"/>
            <a:ext cx="27240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766807">
            <a:off x="15568076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0970" y="2008825"/>
            <a:ext cx="15947646" cy="63925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RESULTS SUMMED UP 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33521" y="9153525"/>
            <a:ext cx="62095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987423" flipH="1">
            <a:off x="15755582" y="-1736875"/>
            <a:ext cx="8063091" cy="65530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2206" y="2610317"/>
            <a:ext cx="14633444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accuracies are close to 60%, which is not much efficient.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This is because it's impossible to solve this problem using standard ML and NLP Techniques.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It is impossible to predict whether the news is fake without knowing the ground truth at that time.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792714" y="7877089"/>
            <a:ext cx="1338792" cy="206246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59253"/>
            <a:ext cx="8366115" cy="11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LIMITATIONS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26529" y="9153525"/>
            <a:ext cx="53657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987423" flipH="1">
            <a:off x="13668991" y="-1284505"/>
            <a:ext cx="8063091" cy="65530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43479" y="7979617"/>
            <a:ext cx="1857057" cy="18570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688564"/>
            <a:ext cx="11660051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We can predict whether the given news is fake or not with an accuracy better than a random guess i.e. 50%.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best accuracy was 62.93% using Random Forest, BOW vectorisation, with speaker and party and Gini gain as feature selection criteria.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59253"/>
            <a:ext cx="8366115" cy="11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21436" y="9136743"/>
            <a:ext cx="544804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987423" flipH="1">
            <a:off x="14082542" y="-3839773"/>
            <a:ext cx="8063091" cy="65530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688564"/>
            <a:ext cx="13495184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We can extend the scope by also incorporating visual and audio content in news articles.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We will try to incorporate languages other than English.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Develop an interactive system where users can give a news article as input and can receive a credibility score for that article, suggesting its credibility.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574211" y="8585200"/>
            <a:ext cx="1370178" cy="1346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59253"/>
            <a:ext cx="8366115" cy="11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14627" y="9153525"/>
            <a:ext cx="56037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987423" flipH="1">
            <a:off x="15755582" y="-1736875"/>
            <a:ext cx="8063091" cy="65530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2206" y="2610317"/>
            <a:ext cx="14633444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https://arxiv.org/pdf/1705.00648.pdf%E2%80%8B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https://www.researchgate.net/publication/336436870_Fake_News_Detection_Using_Machine_Learning_approaches_A_systematic_Review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https://paperswithcode.com/paper/liar-liar-pants-on-fire-a-new-benchmark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https://github.com/manideep2510/siamese-BERT-fake-news-detection-LIAR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307516" y="7973913"/>
            <a:ext cx="1489392" cy="177693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59253"/>
            <a:ext cx="8366115" cy="11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85379" y="9348492"/>
            <a:ext cx="51724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085749">
            <a:off x="-9621962" y="-3551227"/>
            <a:ext cx="14345355" cy="143453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1799293">
            <a:off x="16358122" y="-4499005"/>
            <a:ext cx="6885296" cy="110554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2737" y="3009029"/>
            <a:ext cx="14994562" cy="65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used ML models like logistic regression and deep learning models.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describe the use of detecting fake news.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They discuss vectorization techniques like TF-IDF and BOW to convert text to numeric values.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discussed the importance of addressing the bias using lexical and sentiment analysis.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They experimented with several models like SVM, Random Forest etc.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077031" y="7934604"/>
            <a:ext cx="1824597" cy="18179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2737" y="954488"/>
            <a:ext cx="12794477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LITERATURE REVIEW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3152" y="9350213"/>
            <a:ext cx="28797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525861">
            <a:off x="11433308" y="-990868"/>
            <a:ext cx="13709384" cy="137093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2936" y="504825"/>
            <a:ext cx="10047184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DATASET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9817" y="2278478"/>
            <a:ext cx="9525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29342" y="2087026"/>
            <a:ext cx="11660051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Used Liar Dataset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It contains sentences with their speakers and their affiliations with labels representing fake news or not.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dataset contains 16 columns and 12788 rows.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 Some columns are labels, statement speakers, etc.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56977" y="9350213"/>
            <a:ext cx="30032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0970" y="2479278"/>
            <a:ext cx="7903630" cy="59796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55670" y="2479278"/>
            <a:ext cx="7903630" cy="59796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0970" y="372546"/>
            <a:ext cx="1541061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EDA SOME SCATTERPLOTS !!!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60512" y="9350213"/>
            <a:ext cx="29325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8243363" flipH="1">
            <a:off x="14256454" y="9219336"/>
            <a:ext cx="8063091" cy="65530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18924" y="2244076"/>
            <a:ext cx="7795651" cy="48813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546" y="504825"/>
            <a:ext cx="1402706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DATA 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601" y="2186926"/>
            <a:ext cx="10137312" cy="548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clean the data and remove punctuation marks, white spaces, etc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tokenize the data using NLP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TF-IDF and BOW to vectorize the tokenized data into numeric form.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wordcloud to visualize the word frequencies.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a label encoder on Political Party and speaker column.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47536" y="9350213"/>
            <a:ext cx="31920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43790" y="1727069"/>
            <a:ext cx="7704938" cy="80838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663546" y="8233597"/>
            <a:ext cx="1919331" cy="15773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546" y="485775"/>
            <a:ext cx="14027068" cy="105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004AAD"/>
                </a:solidFill>
                <a:latin typeface="Montserrat Classic Bold"/>
              </a:rPr>
              <a:t>DATA PREPROCESSING - 2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6478" y="2387316"/>
            <a:ext cx="10137312" cy="545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dropped 12 columns out of 16 columns</a:t>
            </a:r>
          </a:p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decision to keep which columns were</a:t>
            </a:r>
          </a:p>
          <a:p>
            <a:pPr>
              <a:lnSpc>
                <a:spcPts val="4868"/>
              </a:lnSpc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       taken based on the heatmap.</a:t>
            </a:r>
          </a:p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Columns with high correlation were dropped.</a:t>
            </a:r>
          </a:p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take 4 partitions of data with and without party and speaker using TF-IDF and BOW.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84719" y="9350213"/>
            <a:ext cx="244840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544908" y="8345916"/>
            <a:ext cx="1567630" cy="146502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63546" y="4267431"/>
            <a:ext cx="11282344" cy="4448046"/>
            <a:chOff x="0" y="0"/>
            <a:chExt cx="15043125" cy="593072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4556737" cy="193664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395298"/>
              <a:ext cx="15043125" cy="187565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t="27550" b="14962"/>
            <a:stretch>
              <a:fillRect/>
            </a:stretch>
          </p:blipFill>
          <p:spPr>
            <a:xfrm>
              <a:off x="0" y="4728152"/>
              <a:ext cx="7826915" cy="120257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63546" y="485775"/>
            <a:ext cx="14027068" cy="105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004AAD"/>
                </a:solidFill>
                <a:latin typeface="Montserrat Classic Bold"/>
              </a:rPr>
              <a:t>MORE ON NLP !!!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478" y="2387316"/>
            <a:ext cx="10137312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TF-IDF and BOW in NLP vectorisation.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3525861">
            <a:off x="13337323" y="-5311000"/>
            <a:ext cx="13709384" cy="1370938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657246" y="9350213"/>
            <a:ext cx="299786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766807">
            <a:off x="14164280" y="-1898272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0970" y="2859236"/>
            <a:ext cx="9319410" cy="67381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0970" y="372546"/>
            <a:ext cx="12750206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PERFORMING TSNE 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0970" y="1915833"/>
            <a:ext cx="11363185" cy="57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Following is the result of TSNE on TF-IDF Vector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6793" y="9492596"/>
            <a:ext cx="318936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662</Words>
  <Application>Microsoft Office PowerPoint</Application>
  <PresentationFormat>Custom</PresentationFormat>
  <Paragraphs>104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Montserrat Classic</vt:lpstr>
      <vt:lpstr>Canva Sans</vt:lpstr>
      <vt:lpstr>Calibri</vt:lpstr>
      <vt:lpstr>Open Sans</vt:lpstr>
      <vt:lpstr>Open Sans Bold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Project Presentation</dc:title>
  <cp:lastModifiedBy>Microsoft account</cp:lastModifiedBy>
  <cp:revision>2</cp:revision>
  <dcterms:created xsi:type="dcterms:W3CDTF">2006-08-16T00:00:00Z</dcterms:created>
  <dcterms:modified xsi:type="dcterms:W3CDTF">2024-09-29T11:01:20Z</dcterms:modified>
  <dc:identifier>DAFTuA_cjDY</dc:identifier>
</cp:coreProperties>
</file>